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52"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1" autoAdjust="0"/>
    <p:restoredTop sz="38941" autoAdjust="0"/>
  </p:normalViewPr>
  <p:slideViewPr>
    <p:cSldViewPr snapToGrid="0">
      <p:cViewPr varScale="1">
        <p:scale>
          <a:sx n="64" d="100"/>
          <a:sy n="64" d="100"/>
        </p:scale>
        <p:origin x="330"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8/12/2025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8/12/2025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0010" indent="0">
              <a:spcBef>
                <a:spcPts val="0"/>
              </a:spcBef>
              <a:spcAft>
                <a:spcPts val="600"/>
              </a:spcAft>
              <a:buNone/>
            </a:pPr>
            <a:r>
              <a:rPr lang="en-US" sz="1200" b="1" dirty="0">
                <a:solidFill>
                  <a:srgbClr val="0070C0"/>
                </a:solidFill>
                <a:effectLst/>
                <a:latin typeface="Arial" panose="020B0604020202020204" pitchFamily="34" charset="0"/>
                <a:ea typeface="Arial" panose="020B0604020202020204" pitchFamily="34" charset="0"/>
              </a:rPr>
              <a:t>DLA Relationships</a:t>
            </a: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The DLA Director </a:t>
            </a:r>
            <a:r>
              <a:rPr lang="en-US" sz="1200" b="1" dirty="0">
                <a:effectLst/>
                <a:latin typeface="Arial" panose="020B0604020202020204" pitchFamily="34" charset="0"/>
                <a:ea typeface="Arial" panose="020B0604020202020204" pitchFamily="34" charset="0"/>
              </a:rPr>
              <a:t>reports</a:t>
            </a:r>
            <a:r>
              <a:rPr lang="en-US" sz="1200" dirty="0">
                <a:effectLst/>
                <a:latin typeface="Arial" panose="020B0604020202020204" pitchFamily="34" charset="0"/>
                <a:ea typeface="Arial" panose="020B0604020202020204" pitchFamily="34" charset="0"/>
              </a:rPr>
              <a:t> to the Under Secretary of Defense for Acquisition and Sustainment, </a:t>
            </a:r>
            <a:r>
              <a:rPr lang="en-US" sz="1200" b="1" i="1" dirty="0">
                <a:effectLst/>
                <a:latin typeface="Arial" panose="020B0604020202020204" pitchFamily="34" charset="0"/>
                <a:ea typeface="Arial" panose="020B0604020202020204" pitchFamily="34" charset="0"/>
              </a:rPr>
              <a:t>through</a:t>
            </a:r>
            <a:r>
              <a:rPr lang="en-US" sz="1200" dirty="0">
                <a:effectLst/>
                <a:latin typeface="Arial" panose="020B0604020202020204" pitchFamily="34" charset="0"/>
                <a:ea typeface="Arial" panose="020B0604020202020204" pitchFamily="34" charset="0"/>
              </a:rPr>
              <a:t> the Assistant Secretary of Defense for Sustainment</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coordinate very closely across the Acquisition and Sustainment portfolio. Examples: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 </a:t>
            </a:r>
            <a:r>
              <a:rPr lang="en-US" sz="1200" b="1" dirty="0">
                <a:effectLst/>
                <a:latin typeface="Arial" panose="020B0604020202020204" pitchFamily="34" charset="0"/>
                <a:ea typeface="Arial" panose="020B0604020202020204" pitchFamily="34" charset="0"/>
              </a:rPr>
              <a:t>ASD (Acquisition)</a:t>
            </a:r>
            <a:r>
              <a:rPr lang="en-US" sz="1200" dirty="0">
                <a:effectLst/>
                <a:latin typeface="Arial" panose="020B0604020202020204" pitchFamily="34" charset="0"/>
                <a:ea typeface="Arial" panose="020B0604020202020204" pitchFamily="34" charset="0"/>
              </a:rPr>
              <a:t>; Defense Contract Management Agency; Director Defense Pricing and Contracting</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(J3/J7) </a:t>
            </a:r>
            <a:r>
              <a:rPr lang="en-US" sz="1200" b="1" dirty="0">
                <a:effectLst/>
                <a:latin typeface="Arial" panose="020B0604020202020204" pitchFamily="34" charset="0"/>
                <a:ea typeface="Arial" panose="020B0604020202020204" pitchFamily="34" charset="0"/>
              </a:rPr>
              <a:t>ASD (Sustainment)</a:t>
            </a:r>
            <a:r>
              <a:rPr lang="en-US" sz="1200" dirty="0">
                <a:effectLst/>
                <a:latin typeface="Arial" panose="020B0604020202020204" pitchFamily="34" charset="0"/>
                <a:ea typeface="Arial" panose="020B0604020202020204" pitchFamily="34" charset="0"/>
              </a:rPr>
              <a:t>; Director, Defense Microelectronics Activity; DASD Logistics; DASD Product Support; DASD Materiel Readiness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(J3/DLA Energy) </a:t>
            </a:r>
            <a:r>
              <a:rPr lang="en-US" sz="1200" b="1" dirty="0">
                <a:effectLst/>
                <a:latin typeface="Arial" panose="020B0604020202020204" pitchFamily="34" charset="0"/>
                <a:ea typeface="Arial" panose="020B0604020202020204" pitchFamily="34" charset="0"/>
              </a:rPr>
              <a:t>ASD (Energy, Installations and Environment)</a:t>
            </a:r>
            <a:endParaRPr lang="en-US" sz="1200" dirty="0">
              <a:effectLst/>
              <a:latin typeface="Arial" panose="020B0604020202020204" pitchFamily="34" charset="0"/>
              <a:ea typeface="Arial" panose="020B0604020202020204" pitchFamily="34" charset="0"/>
            </a:endParaRP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(DLA-DI) </a:t>
            </a:r>
            <a:r>
              <a:rPr lang="en-US" sz="1200" b="1" dirty="0">
                <a:effectLst/>
                <a:latin typeface="Arial" panose="020B0604020202020204" pitchFamily="34" charset="0"/>
                <a:ea typeface="Arial" panose="020B0604020202020204" pitchFamily="34" charset="0"/>
              </a:rPr>
              <a:t>ASD (Nuclear, Chemical, Biological Defense Programs</a:t>
            </a:r>
            <a:r>
              <a:rPr lang="en-US" sz="1200" dirty="0">
                <a:effectLst/>
                <a:latin typeface="Arial" panose="020B0604020202020204" pitchFamily="34" charset="0"/>
                <a:ea typeface="Arial" panose="020B0604020202020204" pitchFamily="34" charset="0"/>
              </a:rPr>
              <a:t>); includes Defense Threat Reduction Agency</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(J7/Stockpile) </a:t>
            </a:r>
            <a:r>
              <a:rPr lang="en-US" sz="1200" b="1" dirty="0">
                <a:effectLst/>
                <a:latin typeface="Arial" panose="020B0604020202020204" pitchFamily="34" charset="0"/>
                <a:ea typeface="Arial" panose="020B0604020202020204" pitchFamily="34" charset="0"/>
              </a:rPr>
              <a:t>ASD (Industrial Base Policy)</a:t>
            </a:r>
            <a:r>
              <a:rPr lang="en-US" sz="1200" dirty="0">
                <a:effectLst/>
                <a:latin typeface="Arial" panose="020B0604020202020204" pitchFamily="34" charset="0"/>
                <a:ea typeface="Arial" panose="020B0604020202020204" pitchFamily="34" charset="0"/>
              </a:rPr>
              <a:t>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As defined by our charter, DoDD 5105.22 (2017), signed by the DSD, DLA has strong ties across the DoD to include the Joint Staff, the Military Services, Combatant Commands, as well as the Whole of Government. We are undergoing a rewrite of our charter.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Directly coordinates with Department of Health and Human Services (HHS), Department of Homeland Security (DHS), the U.S. Forest Service, the General Services Administration (GSA), and others</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are proud of our ability to simultaneously support the Military Services and the Whole of Government while ensuring we never lose sight of our “Warfighter Always” primary mission</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288925"/>
            <a:ext cx="7942263" cy="5062538"/>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Commander, </a:t>
            </a:r>
            <a:r>
              <a:rPr lang="en-US" dirty="0"/>
              <a:t>DLA Aviation—</a:t>
            </a:r>
            <a:r>
              <a:rPr lang="en-US" b="1" dirty="0"/>
              <a:t>COL Patrick R. Launey, USAF</a:t>
            </a:r>
            <a:endParaRPr lang="en-US" dirty="0"/>
          </a:p>
          <a:p>
            <a:pPr defTabSz="1433432" fontAlgn="t">
              <a:defRPr/>
            </a:pPr>
            <a:r>
              <a:rPr lang="fr-FR" dirty="0"/>
              <a:t>Commander, </a:t>
            </a:r>
            <a:r>
              <a:rPr lang="en-US" dirty="0"/>
              <a:t>DLA Land and Maritime—</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August 2025</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7690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DLA manages multiple supply chains – Subsistence, Clothing and Textiles, Construction and Equipment, Medical, Aviation Systems, Land Systems, Maritime Systems and Fuel and Energy</a:t>
            </a:r>
          </a:p>
          <a:p>
            <a:endParaRPr lang="en-US" dirty="0"/>
          </a:p>
          <a:p>
            <a:r>
              <a:rPr lang="en-US" dirty="0"/>
              <a:t>This chart shows who we support, what we provide, and the average support DLA provides to its customers in a day.</a:t>
            </a:r>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7547212" y="7444446"/>
            <a:ext cx="46447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07/17/25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imeline&#10;&#10;AI-generated content may be incorrect.">
            <a:extLst>
              <a:ext uri="{FF2B5EF4-FFF2-40B4-BE49-F238E27FC236}">
                <a16:creationId xmlns:a16="http://schemas.microsoft.com/office/drawing/2014/main" id="{B67718C9-DA45-447B-CBFF-EA0AE741C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772400"/>
          </a:xfrm>
          <a:prstGeom prst="rect">
            <a:avLst/>
          </a:prstGeom>
        </p:spPr>
      </p:pic>
      <p:sp>
        <p:nvSpPr>
          <p:cNvPr id="2" name="Slide Number Placeholder 3">
            <a:extLst>
              <a:ext uri="{FF2B5EF4-FFF2-40B4-BE49-F238E27FC236}">
                <a16:creationId xmlns:a16="http://schemas.microsoft.com/office/drawing/2014/main" id="{AADD8F14-D6A8-E31A-8FF4-960F98FEDD9F}"/>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702323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2165</TotalTime>
  <Words>6575</Words>
  <Application>Microsoft Office PowerPoint</Application>
  <PresentationFormat>Custom</PresentationFormat>
  <Paragraphs>476</Paragraphs>
  <Slides>30</Slides>
  <Notes>30</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30</vt:i4>
      </vt:variant>
    </vt:vector>
  </HeadingPairs>
  <TitlesOfParts>
    <vt:vector size="50" baseType="lpstr">
      <vt:lpstr>Aptos</vt:lpstr>
      <vt:lpstr>Arial</vt:lpstr>
      <vt:lpstr>Calibri</vt:lpstr>
      <vt:lpstr>Courier New</vt:lpstr>
      <vt:lpstr>Helvetica Neue</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48</cp:revision>
  <cp:lastPrinted>2024-12-03T14:17:21Z</cp:lastPrinted>
  <dcterms:created xsi:type="dcterms:W3CDTF">2024-04-17T19:52:04Z</dcterms:created>
  <dcterms:modified xsi:type="dcterms:W3CDTF">2025-08-12T13:12:09Z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